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270638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496DE-86C1-4154-A726-AECA12E11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B7EDC-3565-4981-BBD1-4F418D478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D7683-498C-441F-9245-8D5C2138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C2F42-DAE9-41D8-9D7F-2389B31C0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4A95C-ED93-4BC9-B783-05419104C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78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690EA-D678-4B9D-82B8-92431AAD3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BBC65E-5820-4E1F-839A-0C0026981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37B1-C681-4CC8-B5F3-D35C37859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55C94-D791-46B6-A11C-B03ED3BC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4DB79-D027-4F20-A274-15D6CC8D0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09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B01AD5-06FA-4A20-A52E-2AA7FD7066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E9D69-8DCD-4E2E-88B6-A4D3A895E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8BE0F-63AA-4B47-A991-393F5FF9A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28A6D-1B29-43B9-AED9-97F9CE5EB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AA2D6-B331-4487-98B8-ABBDB3F3D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689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Headli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" descr="{&quot;templafy&quot;:{&quot;id&quot;:&quot;219e7c5a-f9ec-47b3-8e2a-45415ad123e5&quot;}}" title="Translations.PPTitle"/>
          <p:cNvSpPr>
            <a:spLocks noGrp="1"/>
          </p:cNvSpPr>
          <p:nvPr>
            <p:ph type="title" hasCustomPrompt="1"/>
          </p:nvPr>
        </p:nvSpPr>
        <p:spPr>
          <a:xfrm>
            <a:off x="624418" y="25200"/>
            <a:ext cx="10943167" cy="694800"/>
          </a:xfrm>
        </p:spPr>
        <p:txBody>
          <a:bodyPr anchor="b"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12" name="text" descr="{&quot;templafy&quot;:{&quot;id&quot;:&quot;b41f5eb3-2559-4f2b-9af0-5af62f043551&quot;}}" title="Translations.Subtitle">
            <a:extLst>
              <a:ext uri="{FF2B5EF4-FFF2-40B4-BE49-F238E27FC236}">
                <a16:creationId xmlns:a16="http://schemas.microsoft.com/office/drawing/2014/main" id="{3ED1C3DE-49AA-48B3-BBC0-5951FA13F870}"/>
              </a:ext>
            </a:extLst>
          </p:cNvPr>
          <p:cNvSpPr>
            <a:spLocks noGrp="1"/>
          </p:cNvSpPr>
          <p:nvPr>
            <p:ph type="subTitle" idx="16" hasCustomPrompt="1"/>
          </p:nvPr>
        </p:nvSpPr>
        <p:spPr>
          <a:xfrm>
            <a:off x="622055" y="766800"/>
            <a:ext cx="10944000" cy="2772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800">
                <a:solidFill>
                  <a:schemeClr val="tx2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1500"/>
            </a:lvl2pPr>
            <a:lvl3pPr marL="0" indent="0" algn="l">
              <a:buFont typeface="Arial" panose="020B0604020202020204" pitchFamily="34" charset="0"/>
              <a:buChar char="​"/>
              <a:defRPr sz="1500"/>
            </a:lvl3pPr>
            <a:lvl4pPr marL="0" indent="0" algn="l">
              <a:buFont typeface="Arial" panose="020B0604020202020204" pitchFamily="34" charset="0"/>
              <a:buChar char="​"/>
              <a:defRPr sz="1500"/>
            </a:lvl4pPr>
            <a:lvl5pPr marL="0" indent="0" algn="l">
              <a:buFont typeface="Arial" panose="020B0604020202020204" pitchFamily="34" charset="0"/>
              <a:buChar char="​"/>
              <a:defRPr sz="1500"/>
            </a:lvl5pPr>
            <a:lvl6pPr marL="0" indent="0" algn="l">
              <a:buFont typeface="Arial" panose="020B0604020202020204" pitchFamily="34" charset="0"/>
              <a:buChar char="​"/>
              <a:defRPr sz="1500"/>
            </a:lvl6pPr>
            <a:lvl7pPr marL="0" indent="0" algn="l">
              <a:buFont typeface="Arial" panose="020B0604020202020204" pitchFamily="34" charset="0"/>
              <a:buChar char="​"/>
              <a:defRPr sz="1500"/>
            </a:lvl7pPr>
            <a:lvl8pPr marL="0" indent="0" algn="l">
              <a:buFont typeface="Arial" panose="020B0604020202020204" pitchFamily="34" charset="0"/>
              <a:buChar char="​"/>
              <a:defRPr sz="1500"/>
            </a:lvl8pPr>
            <a:lvl9pPr marL="0" indent="0" algn="l">
              <a:buFont typeface="Arial" panose="020B0604020202020204" pitchFamily="34" charset="0"/>
              <a:buChar char="​"/>
              <a:defRPr sz="1500"/>
            </a:lvl9pPr>
          </a:lstStyle>
          <a:p>
            <a:endParaRPr lang="da-DK"/>
          </a:p>
        </p:txBody>
      </p:sp>
      <p:sp>
        <p:nvSpPr>
          <p:cNvPr id="13" name="text" descr="{&quot;templafy&quot;:{&quot;id&quot;:&quot;e2a7944b-28c8-4301-b14d-c1a697b6258d&quot;}}" title="Translations.PPHeadline">
            <a:extLst>
              <a:ext uri="{FF2B5EF4-FFF2-40B4-BE49-F238E27FC236}">
                <a16:creationId xmlns:a16="http://schemas.microsoft.com/office/drawing/2014/main" id="{6B09385B-B13E-4E18-9925-5880D2682F4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4418" y="1292400"/>
            <a:ext cx="10943151" cy="23495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Font typeface="Arial" panose="020B0604020202020204" pitchFamily="34" charset="0"/>
              <a:buChar char="​"/>
              <a:defRPr sz="1400" b="1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 sz="1200" b="1"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Char char="​"/>
              <a:defRPr sz="675" b="0"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Char char="​"/>
              <a:defRPr sz="675" b="0"/>
            </a:lvl4pPr>
            <a:lvl5pPr marL="0" indent="0">
              <a:spcAft>
                <a:spcPts val="0"/>
              </a:spcAft>
              <a:buFont typeface="Arial" panose="020B0604020202020204" pitchFamily="34" charset="0"/>
              <a:buChar char="​"/>
              <a:defRPr sz="675" b="0"/>
            </a:lvl5pPr>
          </a:lstStyle>
          <a:p>
            <a:pPr lvl="0"/>
            <a:endParaRPr lang="da-DK"/>
          </a:p>
        </p:txBody>
      </p:sp>
      <p:sp>
        <p:nvSpPr>
          <p:cNvPr id="3" name="text" descr="{&quot;templafy&quot;:{&quot;id&quot;:&quot;7ffb267a-fb40-4491-84b9-5654adbd0d04&quot;}}" title="Translations.PPText"/>
          <p:cNvSpPr>
            <a:spLocks noGrp="1"/>
          </p:cNvSpPr>
          <p:nvPr>
            <p:ph idx="1" hasCustomPrompt="1"/>
          </p:nvPr>
        </p:nvSpPr>
        <p:spPr>
          <a:xfrm>
            <a:off x="622055" y="1562400"/>
            <a:ext cx="10943152" cy="3898800"/>
          </a:xfrm>
          <a:prstGeom prst="rect">
            <a:avLst/>
          </a:prstGeom>
        </p:spPr>
        <p:txBody>
          <a:bodyPr/>
          <a:lstStyle/>
          <a:p>
            <a:pPr lvl="0"/>
            <a:endParaRPr lang="da-DK" dirty="0"/>
          </a:p>
        </p:txBody>
      </p:sp>
      <p:sp>
        <p:nvSpPr>
          <p:cNvPr id="10" name="text" descr="{&quot;templafy&quot;:{&quot;id&quot;:&quot;adde4ea3-de57-45bf-aa8f-b24831644b73&quot;}}" title="Translations.PresentationSource">
            <a:extLst>
              <a:ext uri="{FF2B5EF4-FFF2-40B4-BE49-F238E27FC236}">
                <a16:creationId xmlns:a16="http://schemas.microsoft.com/office/drawing/2014/main" id="{FF8D1590-AE1D-406D-B670-8494053F61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4418" y="5948705"/>
            <a:ext cx="10943151" cy="234950"/>
          </a:xfrm>
          <a:prstGeom prst="rect">
            <a:avLst/>
          </a:prstGeom>
        </p:spPr>
        <p:txBody>
          <a:bodyPr anchor="b"/>
          <a:lstStyle>
            <a:lvl1pPr marL="0" indent="0">
              <a:spcAft>
                <a:spcPts val="0"/>
              </a:spcAft>
              <a:buFont typeface="Arial" panose="020B0604020202020204" pitchFamily="34" charset="0"/>
              <a:buChar char="​"/>
              <a:defRPr sz="800" b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 sz="800" b="0"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Char char="​"/>
              <a:defRPr sz="675" b="0"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Char char="​"/>
              <a:defRPr sz="675" b="0"/>
            </a:lvl4pPr>
            <a:lvl5pPr marL="0" indent="0">
              <a:spcAft>
                <a:spcPts val="0"/>
              </a:spcAft>
              <a:buFont typeface="Arial" panose="020B0604020202020204" pitchFamily="34" charset="0"/>
              <a:buChar char="​"/>
              <a:defRPr sz="675" b="0"/>
            </a:lvl5pPr>
          </a:lstStyle>
          <a:p>
            <a:pPr lvl="0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521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72285-2FA8-42F3-B553-FD23DC26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88F47-1650-4E35-9A87-47A2CABD0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60EA7-88DE-4E41-8270-B94EA09D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F35AB-9478-4FF3-9E43-4488B6BF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44E71-3832-4642-9B25-48B9ADCC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66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79921-BA22-4892-81C4-CBAE9534B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6CB24-4F90-401F-AEB4-4F3AB42C0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8B60F-5C26-4DF3-BD88-B260481C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C9B07-B638-40BB-A0CA-78DBFA42A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2F223-CF32-4C56-BD58-E273B3BC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64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4DE0D-4A56-4110-942D-A628ED318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E3457-3F2A-4BA0-8653-F043EFCE4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F8BF7-AFE7-4042-98B2-40B75EA26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60B22-3EC0-4711-906D-A10575767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93C11-AC46-4281-A2B1-2D583579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B946B-BDF6-405F-BC16-D33B36ED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52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5DF3E-D751-4185-BF98-8FF60A7E8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248A4-24CB-4085-AD5F-0C8C9A39B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5C41F-63FE-4D36-A302-62CF90E60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C69F3-D5CD-4F23-B2E2-23217EB5C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B58DD-13B8-4085-800E-951C9BB49A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4EE348-A065-4038-BEA7-F6B5D5DE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E0C579-6CDE-4255-9567-6B0C7905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F3EA6F-6115-4C83-9AC3-14CA3274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22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BC17-2CBE-4209-B0EA-5E5C1E7EA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2D1858-4EDD-48D7-BC36-933B99FA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C3E1B4-C494-454F-B81E-C50BD315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E57AD4-EAEE-41A0-B2D4-E516FF52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23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ABE913-C082-46E4-8319-2CC9FE43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F97A1E-B492-4A82-B57C-E9D69AEA4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7AD53-0E54-4DA3-AF8E-7B636D9B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2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EDD28-E9E0-4287-B239-423EAFFF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DF705-BB55-4E9E-A071-AF51722F6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2B606-5411-4CF3-B851-4A4774AEF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94A05-8AF2-4EB5-BDD4-0F10BA0B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CCF36-2768-43B7-88FE-6A0482D70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295BC-73CA-4181-951C-83EEFC8D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8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1015F-F2B2-4D51-BF63-8375CAA1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A542EE-02CC-46E5-8C0D-A29E63871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E1197-7A1A-462B-A496-EAD8A96BC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F102D-C154-45B3-AAD5-6EEBEB15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CB43D-6F47-431B-A375-B73A8C2C5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BAFB1F-C4A7-44CD-B9F3-412B1137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9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B79AAC-1793-44B2-AC08-D510A9DAF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46A76-ADA2-4F6B-A506-29AECD683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6A87E-BAE1-4FBE-A76C-B8CF53CA79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D20BD-F741-421A-987C-055B9B675E8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E6FFF-78C5-4A9D-B144-231015C57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45B93-154E-406A-B354-02EE41742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528B6-5D43-411C-9DA0-CE8C02BA3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5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64AC-A57D-4D28-AD5D-0FF65AD7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Annual General Meeting Proxy votes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781A8F-0F99-49DD-99D2-C789952B4F23}"/>
              </a:ext>
            </a:extLst>
          </p:cNvPr>
          <p:cNvSpPr>
            <a:spLocks noGrp="1"/>
          </p:cNvSpPr>
          <p:nvPr>
            <p:ph type="subTitle" idx="16"/>
          </p:nvPr>
        </p:nvSpPr>
        <p:spPr>
          <a:xfrm>
            <a:off x="622055" y="766800"/>
            <a:ext cx="10944000" cy="630000"/>
          </a:xfrm>
        </p:spPr>
        <p:txBody>
          <a:bodyPr/>
          <a:lstStyle/>
          <a:p>
            <a:r>
              <a:rPr lang="en-GB" dirty="0"/>
              <a:t>Please note that this information should be read in conjunction with pages 82 to 85 of the </a:t>
            </a:r>
          </a:p>
          <a:p>
            <a:r>
              <a:rPr lang="en-GB" dirty="0"/>
              <a:t>Company’s Annual Report as at 31 July 2024</a:t>
            </a:r>
          </a:p>
          <a:p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195F3C9-8EE6-452E-91CB-954CF8643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361365"/>
              </p:ext>
            </p:extLst>
          </p:nvPr>
        </p:nvGraphicFramePr>
        <p:xfrm>
          <a:off x="738231" y="1560576"/>
          <a:ext cx="9721567" cy="38088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7185">
                  <a:extLst>
                    <a:ext uri="{9D8B030D-6E8A-4147-A177-3AD203B41FA5}">
                      <a16:colId xmlns:a16="http://schemas.microsoft.com/office/drawing/2014/main" val="3068832460"/>
                    </a:ext>
                  </a:extLst>
                </a:gridCol>
                <a:gridCol w="4066566">
                  <a:extLst>
                    <a:ext uri="{9D8B030D-6E8A-4147-A177-3AD203B41FA5}">
                      <a16:colId xmlns:a16="http://schemas.microsoft.com/office/drawing/2014/main" val="3754430863"/>
                    </a:ext>
                  </a:extLst>
                </a:gridCol>
                <a:gridCol w="1407657">
                  <a:extLst>
                    <a:ext uri="{9D8B030D-6E8A-4147-A177-3AD203B41FA5}">
                      <a16:colId xmlns:a16="http://schemas.microsoft.com/office/drawing/2014/main" val="677438847"/>
                    </a:ext>
                  </a:extLst>
                </a:gridCol>
                <a:gridCol w="1251251">
                  <a:extLst>
                    <a:ext uri="{9D8B030D-6E8A-4147-A177-3AD203B41FA5}">
                      <a16:colId xmlns:a16="http://schemas.microsoft.com/office/drawing/2014/main" val="513212357"/>
                    </a:ext>
                  </a:extLst>
                </a:gridCol>
                <a:gridCol w="1270446">
                  <a:extLst>
                    <a:ext uri="{9D8B030D-6E8A-4147-A177-3AD203B41FA5}">
                      <a16:colId xmlns:a16="http://schemas.microsoft.com/office/drawing/2014/main" val="4249179692"/>
                    </a:ext>
                  </a:extLst>
                </a:gridCol>
                <a:gridCol w="1388462">
                  <a:extLst>
                    <a:ext uri="{9D8B030D-6E8A-4147-A177-3AD203B41FA5}">
                      <a16:colId xmlns:a16="http://schemas.microsoft.com/office/drawing/2014/main" val="4263026638"/>
                    </a:ext>
                  </a:extLst>
                </a:gridCol>
              </a:tblGrid>
              <a:tr h="394387">
                <a:tc>
                  <a:txBody>
                    <a:bodyPr/>
                    <a:lstStyle/>
                    <a:p>
                      <a:pPr algn="l">
                        <a:tabLst>
                          <a:tab pos="1187450" algn="l"/>
                        </a:tabLst>
                      </a:pPr>
                      <a:endParaRPr lang="en-GB" sz="1200" b="1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187450" algn="l"/>
                        </a:tabLs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Resolution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187450" algn="l"/>
                        </a:tabLs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187450" algn="l"/>
                        </a:tabLs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Against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187450" algn="l"/>
                        </a:tabLs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Withheld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187450" algn="l"/>
                        </a:tabLs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Proxy Result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011520"/>
                  </a:ext>
                </a:extLst>
              </a:tr>
              <a:tr h="394387"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receive and adopt the Annual Report and Financial Statements for year ended 31 July 2024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20,512,775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4,086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310481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just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approve the final dividend of 14.5p per ordinary share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20,524,913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6,383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430042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just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re-elect Clare Brady as a Director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20,480,431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32,255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86645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just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re-elect Hussein Barma as a Director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20,460,235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35,951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769153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re-elect Sally Macdonald as a Director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20,462,454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35,732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819166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just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re-elect Matthew Sutherland as a Director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20,462,122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37,934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45,240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588685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just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elect Lucy Costa Duarte as a Director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20,460,500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26,986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927126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approve the Directors’ Remuneration Report (excluding “The Remuneration Policy”)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20,429,408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73,196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42,692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412836"/>
                  </a:ext>
                </a:extLst>
              </a:tr>
              <a:tr h="225165"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reappoint Ernst &amp; Young LLP as Auditor of the Company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20,463,510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51,369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30,417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786635"/>
                  </a:ext>
                </a:extLst>
              </a:tr>
              <a:tr h="317175"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authorise the Directors to determine the Auditor’s remuneration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20,486,843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41,580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16,873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35928"/>
                  </a:ext>
                </a:extLst>
              </a:tr>
              <a:tr h="220756"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authorise the Directors to amend the Investment Policy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20,468,870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29,496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46,930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403385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renew the Directors’ authority to allot shares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20,461,086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59,588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379449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disapply pre-emption rights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20,392,942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101,128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51,226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406579"/>
                  </a:ext>
                </a:extLst>
              </a:tr>
              <a:tr h="216913"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80"/>
                        </a:spcBef>
                        <a:spcAft>
                          <a:spcPts val="480"/>
                        </a:spcAft>
                        <a:tabLst>
                          <a:tab pos="1187450" algn="l"/>
                        </a:tabLs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 renew the Company’s authority to repurchase shares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20,479,271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33,997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32,028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042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79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7CBCF9-BD5D-4C35-9615-4993E47618B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928E0A5-97A9-4982-8C39-0E28B151DB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7DE4F2-08FB-43F7-A98E-8C89D16B89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Annual General Meeting Proxy votes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General Meeting Proxy votes</dc:title>
  <dc:creator>Davis, Anna-Marie</dc:creator>
  <cp:lastModifiedBy>Bayer, George</cp:lastModifiedBy>
  <cp:revision>9</cp:revision>
  <dcterms:created xsi:type="dcterms:W3CDTF">2022-11-23T16:20:39Z</dcterms:created>
  <dcterms:modified xsi:type="dcterms:W3CDTF">2024-11-25T08:20:57Z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873328-34e0-4f6c-84cb-dd757c63c1a0_Enabled">
    <vt:lpwstr>true</vt:lpwstr>
  </property>
  <property fmtid="{D5CDD505-2E9C-101B-9397-08002B2CF9AE}" pid="3" name="MSIP_Label_be873328-34e0-4f6c-84cb-dd757c63c1a0_SetDate">
    <vt:lpwstr>2023-11-27T13:43:30Z</vt:lpwstr>
  </property>
  <property fmtid="{D5CDD505-2E9C-101B-9397-08002B2CF9AE}" pid="4" name="MSIP_Label_be873328-34e0-4f6c-84cb-dd757c63c1a0_Method">
    <vt:lpwstr>Privileged</vt:lpwstr>
  </property>
  <property fmtid="{D5CDD505-2E9C-101B-9397-08002B2CF9AE}" pid="5" name="MSIP_Label_be873328-34e0-4f6c-84cb-dd757c63c1a0_Name">
    <vt:lpwstr>FIL-Internal</vt:lpwstr>
  </property>
  <property fmtid="{D5CDD505-2E9C-101B-9397-08002B2CF9AE}" pid="6" name="MSIP_Label_be873328-34e0-4f6c-84cb-dd757c63c1a0_SiteId">
    <vt:lpwstr>6b94db52-3791-432c-b97e-871411cd202e</vt:lpwstr>
  </property>
  <property fmtid="{D5CDD505-2E9C-101B-9397-08002B2CF9AE}" pid="7" name="MSIP_Label_be873328-34e0-4f6c-84cb-dd757c63c1a0_ActionId">
    <vt:lpwstr>0269972a-364f-456d-a8ba-cce85ef3438b</vt:lpwstr>
  </property>
  <property fmtid="{D5CDD505-2E9C-101B-9397-08002B2CF9AE}" pid="8" name="MSIP_Label_be873328-34e0-4f6c-84cb-dd757c63c1a0_ContentBits">
    <vt:lpwstr>0</vt:lpwstr>
  </property>
</Properties>
</file>